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Raleway" charset="1" panose="00000000000000000000"/>
      <p:regular r:id="rId12"/>
    </p:embeddedFont>
    <p:embeddedFont>
      <p:font typeface="Raleway Bold" charset="1" panose="00000000000000000000"/>
      <p:regular r:id="rId13"/>
    </p:embeddedFont>
    <p:embeddedFont>
      <p:font typeface="Raleway Italics" charset="1" panose="00000000000000000000"/>
      <p:regular r:id="rId14"/>
    </p:embeddedFont>
    <p:embeddedFont>
      <p:font typeface="Raleway Bold Italics" charset="1" panose="00000000000000000000"/>
      <p:regular r:id="rId15"/>
    </p:embeddedFont>
    <p:embeddedFont>
      <p:font typeface="Raleway Thin" charset="1" panose="00000000000000000000"/>
      <p:regular r:id="rId16"/>
    </p:embeddedFont>
    <p:embeddedFont>
      <p:font typeface="Raleway Thin Italics" charset="1" panose="00000000000000000000"/>
      <p:regular r:id="rId17"/>
    </p:embeddedFont>
    <p:embeddedFont>
      <p:font typeface="Raleway Extra-Light" charset="1" panose="00000000000000000000"/>
      <p:regular r:id="rId18"/>
    </p:embeddedFont>
    <p:embeddedFont>
      <p:font typeface="Raleway Extra-Light Italics" charset="1" panose="00000000000000000000"/>
      <p:regular r:id="rId19"/>
    </p:embeddedFont>
    <p:embeddedFont>
      <p:font typeface="Raleway Light" charset="1" panose="00000000000000000000"/>
      <p:regular r:id="rId20"/>
    </p:embeddedFont>
    <p:embeddedFont>
      <p:font typeface="Raleway Light Italics" charset="1" panose="00000000000000000000"/>
      <p:regular r:id="rId21"/>
    </p:embeddedFont>
    <p:embeddedFont>
      <p:font typeface="Raleway Medium" charset="1" panose="00000000000000000000"/>
      <p:regular r:id="rId22"/>
    </p:embeddedFont>
    <p:embeddedFont>
      <p:font typeface="Raleway Medium Italics" charset="1" panose="00000000000000000000"/>
      <p:regular r:id="rId23"/>
    </p:embeddedFont>
    <p:embeddedFont>
      <p:font typeface="Raleway Semi-Bold" charset="1" panose="00000000000000000000"/>
      <p:regular r:id="rId24"/>
    </p:embeddedFont>
    <p:embeddedFont>
      <p:font typeface="Raleway Semi-Bold Italics" charset="1" panose="00000000000000000000"/>
      <p:regular r:id="rId25"/>
    </p:embeddedFont>
    <p:embeddedFont>
      <p:font typeface="Raleway Ultra-Bold" charset="1" panose="00000000000000000000"/>
      <p:regular r:id="rId26"/>
    </p:embeddedFont>
    <p:embeddedFont>
      <p:font typeface="Raleway Ultra-Bold Italics" charset="1" panose="00000000000000000000"/>
      <p:regular r:id="rId27"/>
    </p:embeddedFont>
    <p:embeddedFont>
      <p:font typeface="Raleway Heavy" charset="1" panose="00000000000000000000"/>
      <p:regular r:id="rId28"/>
    </p:embeddedFont>
    <p:embeddedFont>
      <p:font typeface="Raleway Heavy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9722" y="1443591"/>
            <a:ext cx="6794379" cy="7399818"/>
          </a:xfrm>
          <a:custGeom>
            <a:avLst/>
            <a:gdLst/>
            <a:ahLst/>
            <a:cxnLst/>
            <a:rect r="r" b="b" t="t" l="l"/>
            <a:pathLst>
              <a:path h="7399818" w="6794379">
                <a:moveTo>
                  <a:pt x="0" y="0"/>
                </a:moveTo>
                <a:lnTo>
                  <a:pt x="6794378" y="0"/>
                </a:lnTo>
                <a:lnTo>
                  <a:pt x="6794378" y="7399818"/>
                </a:lnTo>
                <a:lnTo>
                  <a:pt x="0" y="73998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29254" y="975604"/>
            <a:ext cx="8380612" cy="5116450"/>
          </a:xfrm>
          <a:prstGeom prst="rect">
            <a:avLst/>
          </a:prstGeom>
        </p:spPr>
        <p:txBody>
          <a:bodyPr anchor="t" rtlCol="false" tIns="0" lIns="0" bIns="0" rIns="0">
            <a:spAutoFit/>
          </a:bodyPr>
          <a:lstStyle/>
          <a:p>
            <a:pPr marL="0" indent="0" lvl="1">
              <a:lnSpc>
                <a:spcPts val="13086"/>
              </a:lnSpc>
            </a:pPr>
            <a:r>
              <a:rPr lang="en-US" sz="14540" spc="-668">
                <a:solidFill>
                  <a:srgbClr val="00694C"/>
                </a:solidFill>
                <a:latin typeface="Raleway Medium"/>
              </a:rPr>
              <a:t>Stock Market Analysis</a:t>
            </a:r>
          </a:p>
        </p:txBody>
      </p:sp>
      <p:sp>
        <p:nvSpPr>
          <p:cNvPr name="TextBox 5" id="5"/>
          <p:cNvSpPr txBox="true"/>
          <p:nvPr/>
        </p:nvSpPr>
        <p:spPr>
          <a:xfrm rot="0">
            <a:off x="0" y="6253979"/>
            <a:ext cx="10300468" cy="2504504"/>
          </a:xfrm>
          <a:prstGeom prst="rect">
            <a:avLst/>
          </a:prstGeom>
        </p:spPr>
        <p:txBody>
          <a:bodyPr anchor="t" rtlCol="false" tIns="0" lIns="0" bIns="0" rIns="0">
            <a:spAutoFit/>
          </a:bodyPr>
          <a:lstStyle/>
          <a:p>
            <a:pPr>
              <a:lnSpc>
                <a:spcPts val="5611"/>
              </a:lnSpc>
            </a:pPr>
            <a:r>
              <a:rPr lang="en-US" sz="6235" spc="-286">
                <a:solidFill>
                  <a:srgbClr val="00694C"/>
                </a:solidFill>
                <a:latin typeface="Raleway Medium"/>
              </a:rPr>
              <a:t>Aniket Kashyap 21052050</a:t>
            </a:r>
          </a:p>
          <a:p>
            <a:pPr algn="just">
              <a:lnSpc>
                <a:spcPts val="8043"/>
              </a:lnSpc>
            </a:pPr>
            <a:r>
              <a:rPr lang="en-US" sz="6235" spc="-286">
                <a:solidFill>
                  <a:srgbClr val="00694C"/>
                </a:solidFill>
                <a:latin typeface="Raleway Medium"/>
              </a:rPr>
              <a:t>Chetan Dev Maskara 21052151</a:t>
            </a:r>
          </a:p>
          <a:p>
            <a:pPr marL="0" indent="0" lvl="1">
              <a:lnSpc>
                <a:spcPts val="5611"/>
              </a:lnSpc>
            </a:pPr>
            <a:r>
              <a:rPr lang="en-US" sz="6235" spc="-286">
                <a:solidFill>
                  <a:srgbClr val="00694C"/>
                </a:solidFill>
                <a:latin typeface="Raleway Medium"/>
              </a:rPr>
              <a:t>Harshil Gautam 21052155</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391482" y="638175"/>
            <a:ext cx="8752518" cy="1000126"/>
          </a:xfrm>
          <a:prstGeom prst="rect">
            <a:avLst/>
          </a:prstGeom>
        </p:spPr>
        <p:txBody>
          <a:bodyPr anchor="t" rtlCol="false" tIns="0" lIns="0" bIns="0" rIns="0">
            <a:spAutoFit/>
          </a:bodyPr>
          <a:lstStyle/>
          <a:p>
            <a:pPr marL="0" indent="0" lvl="1">
              <a:lnSpc>
                <a:spcPts val="7200"/>
              </a:lnSpc>
            </a:pPr>
            <a:r>
              <a:rPr lang="en-US" sz="8000" spc="-368">
                <a:solidFill>
                  <a:srgbClr val="00694C"/>
                </a:solidFill>
                <a:latin typeface="Raleway Medium"/>
              </a:rPr>
              <a:t>Conclusion</a:t>
            </a:r>
          </a:p>
        </p:txBody>
      </p:sp>
      <p:sp>
        <p:nvSpPr>
          <p:cNvPr name="TextBox 3" id="3"/>
          <p:cNvSpPr txBox="true"/>
          <p:nvPr/>
        </p:nvSpPr>
        <p:spPr>
          <a:xfrm rot="0">
            <a:off x="293876" y="2043365"/>
            <a:ext cx="17700248" cy="7853028"/>
          </a:xfrm>
          <a:prstGeom prst="rect">
            <a:avLst/>
          </a:prstGeom>
        </p:spPr>
        <p:txBody>
          <a:bodyPr anchor="t" rtlCol="false" tIns="0" lIns="0" bIns="0" rIns="0">
            <a:spAutoFit/>
          </a:bodyPr>
          <a:lstStyle/>
          <a:p>
            <a:pPr>
              <a:lnSpc>
                <a:spcPts val="4480"/>
              </a:lnSpc>
              <a:spcBef>
                <a:spcPct val="0"/>
              </a:spcBef>
            </a:pPr>
            <a:r>
              <a:rPr lang="en-US" sz="3200">
                <a:solidFill>
                  <a:srgbClr val="00694C"/>
                </a:solidFill>
                <a:latin typeface="Raleway Semi-Bold"/>
              </a:rPr>
              <a:t>The project involved analyzing the stock market data for three companies: ITC, TITAN, and WIPRO. Various tasks were performed, including data loading, data exploration, data manipulation, visualization, and financial analysis. Data Loading and Exploration: The stock market data for each company was loaded into pandas DataFrames from CSV files. Basic exploratory data analysis was conducted to understand the structure and contents of the datasets. This included checking the size, data types, presence of null values, and descriptive statistics of the data. Data Manipulation: Necessary data manipulations were performed, such as converting the date column to datetime format and adding new columns for year, month, and day to facilitate further analysis. Financial calculations were carried out to determine the total investment, number of shares owned, and ROI (Return on Investment) for each company. Visualization: Data visualization techniques, including line plots and bar graphs, were used to visualize the stock prices, trading volumes, ROI, and profit/loss amounts. The visualizations provided insights into the trends, patterns, and performance of the companies over time.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4064" y="2273344"/>
            <a:ext cx="9790184" cy="6262838"/>
          </a:xfrm>
          <a:prstGeom prst="rect">
            <a:avLst/>
          </a:prstGeom>
        </p:spPr>
        <p:txBody>
          <a:bodyPr anchor="t" rtlCol="false" tIns="0" lIns="0" bIns="0" rIns="0">
            <a:spAutoFit/>
          </a:bodyPr>
          <a:lstStyle/>
          <a:p>
            <a:pPr marL="0" indent="0" lvl="1">
              <a:lnSpc>
                <a:spcPts val="16024"/>
              </a:lnSpc>
            </a:pPr>
            <a:r>
              <a:rPr lang="en-US" sz="17805" spc="-819">
                <a:solidFill>
                  <a:srgbClr val="00694C"/>
                </a:solidFill>
                <a:latin typeface="Raleway Medium"/>
              </a:rPr>
              <a:t>Thank you very much!</a:t>
            </a:r>
          </a:p>
        </p:txBody>
      </p:sp>
      <p:sp>
        <p:nvSpPr>
          <p:cNvPr name="Freeform 4" id="4"/>
          <p:cNvSpPr/>
          <p:nvPr/>
        </p:nvSpPr>
        <p:spPr>
          <a:xfrm flipH="false" flipV="false" rot="0">
            <a:off x="11867657" y="1376536"/>
            <a:ext cx="5561408" cy="7533927"/>
          </a:xfrm>
          <a:custGeom>
            <a:avLst/>
            <a:gdLst/>
            <a:ahLst/>
            <a:cxnLst/>
            <a:rect r="r" b="b" t="t" l="l"/>
            <a:pathLst>
              <a:path h="7533927" w="5561408">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546079" y="1920197"/>
            <a:ext cx="6270790" cy="6446606"/>
          </a:xfrm>
          <a:custGeom>
            <a:avLst/>
            <a:gdLst/>
            <a:ahLst/>
            <a:cxnLst/>
            <a:rect r="r" b="b" t="t" l="l"/>
            <a:pathLst>
              <a:path h="6446606" w="6270790">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l="0" t="0" r="-13887" b="-13887"/>
            </a:stretch>
          </a:blipFill>
          <a:ln cap="sq">
            <a:noFill/>
            <a:prstDash val="solid"/>
            <a:miter/>
          </a:ln>
        </p:spPr>
      </p:sp>
      <p:sp>
        <p:nvSpPr>
          <p:cNvPr name="TextBox 3" id="3"/>
          <p:cNvSpPr txBox="true"/>
          <p:nvPr/>
        </p:nvSpPr>
        <p:spPr>
          <a:xfrm rot="0">
            <a:off x="629370" y="1032241"/>
            <a:ext cx="7924800" cy="1249343"/>
          </a:xfrm>
          <a:prstGeom prst="rect">
            <a:avLst/>
          </a:prstGeom>
        </p:spPr>
        <p:txBody>
          <a:bodyPr anchor="t" rtlCol="false" tIns="0" lIns="0" bIns="0" rIns="0">
            <a:spAutoFit/>
          </a:bodyPr>
          <a:lstStyle/>
          <a:p>
            <a:pPr marL="0" indent="0" lvl="1">
              <a:lnSpc>
                <a:spcPts val="9037"/>
              </a:lnSpc>
            </a:pPr>
            <a:r>
              <a:rPr lang="en-US" sz="10041" spc="-461">
                <a:solidFill>
                  <a:srgbClr val="00694C"/>
                </a:solidFill>
                <a:latin typeface="Raleway Medium"/>
              </a:rPr>
              <a:t>Introduction </a:t>
            </a:r>
          </a:p>
        </p:txBody>
      </p:sp>
      <p:sp>
        <p:nvSpPr>
          <p:cNvPr name="TextBox 4" id="4"/>
          <p:cNvSpPr txBox="true"/>
          <p:nvPr/>
        </p:nvSpPr>
        <p:spPr>
          <a:xfrm rot="0">
            <a:off x="0" y="2871788"/>
            <a:ext cx="10267739" cy="6554106"/>
          </a:xfrm>
          <a:prstGeom prst="rect">
            <a:avLst/>
          </a:prstGeom>
        </p:spPr>
        <p:txBody>
          <a:bodyPr anchor="t" rtlCol="false" tIns="0" lIns="0" bIns="0" rIns="0">
            <a:spAutoFit/>
          </a:bodyPr>
          <a:lstStyle/>
          <a:p>
            <a:pPr>
              <a:lnSpc>
                <a:spcPts val="4746"/>
              </a:lnSpc>
              <a:spcBef>
                <a:spcPct val="0"/>
              </a:spcBef>
            </a:pPr>
            <a:r>
              <a:rPr lang="en-US" sz="3390">
                <a:solidFill>
                  <a:srgbClr val="00694C"/>
                </a:solidFill>
                <a:latin typeface="Raleway Semi-Bold"/>
              </a:rPr>
              <a:t>Stock market analysis involves evaluating the performance of individual stocks, entire sectors, or even entire markets to make informed investment decisions. It encompasses various techniques and methodologies to assess the past performance, current status, and potential future trends of stocks or markets. Python is a powerful programming language commonly used for stock market analysis due to its extensive libraries for data manipulation, statistical analysis, and visualization.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533400" y="542141"/>
            <a:ext cx="7924800" cy="1249343"/>
          </a:xfrm>
          <a:prstGeom prst="rect">
            <a:avLst/>
          </a:prstGeom>
        </p:spPr>
        <p:txBody>
          <a:bodyPr anchor="t" rtlCol="false" tIns="0" lIns="0" bIns="0" rIns="0">
            <a:spAutoFit/>
          </a:bodyPr>
          <a:lstStyle/>
          <a:p>
            <a:pPr marL="0" indent="0" lvl="1">
              <a:lnSpc>
                <a:spcPts val="9037"/>
              </a:lnSpc>
            </a:pPr>
            <a:r>
              <a:rPr lang="en-US" sz="10041" spc="-461">
                <a:solidFill>
                  <a:srgbClr val="00694C"/>
                </a:solidFill>
                <a:latin typeface="Raleway Medium"/>
              </a:rPr>
              <a:t>Data Analysis</a:t>
            </a:r>
          </a:p>
        </p:txBody>
      </p:sp>
      <p:sp>
        <p:nvSpPr>
          <p:cNvPr name="TextBox 3" id="3"/>
          <p:cNvSpPr txBox="true"/>
          <p:nvPr/>
        </p:nvSpPr>
        <p:spPr>
          <a:xfrm rot="0">
            <a:off x="0" y="1715284"/>
            <a:ext cx="9380813" cy="8126653"/>
          </a:xfrm>
          <a:prstGeom prst="rect">
            <a:avLst/>
          </a:prstGeom>
        </p:spPr>
        <p:txBody>
          <a:bodyPr anchor="t" rtlCol="false" tIns="0" lIns="0" bIns="0" rIns="0">
            <a:spAutoFit/>
          </a:bodyPr>
          <a:lstStyle/>
          <a:p>
            <a:pPr>
              <a:lnSpc>
                <a:spcPts val="4624"/>
              </a:lnSpc>
            </a:pPr>
            <a:r>
              <a:rPr lang="en-US" sz="3303">
                <a:solidFill>
                  <a:srgbClr val="00694C"/>
                </a:solidFill>
                <a:latin typeface="Raleway Semi-Bold"/>
              </a:rPr>
              <a:t>Data Collection: Python can be used to collect stock market data from various sources such as financial websites, APIs (Application Programming Interfaces), and databases. Libraries like Pandas, BeautifulSoup, and requests are commonly used for web scraping and data retrieval. </a:t>
            </a:r>
          </a:p>
          <a:p>
            <a:pPr>
              <a:lnSpc>
                <a:spcPts val="4624"/>
              </a:lnSpc>
              <a:spcBef>
                <a:spcPct val="0"/>
              </a:spcBef>
            </a:pPr>
            <a:r>
              <a:rPr lang="en-US" sz="3303">
                <a:solidFill>
                  <a:srgbClr val="00694C"/>
                </a:solidFill>
                <a:latin typeface="Raleway Semi-Bold"/>
              </a:rPr>
              <a:t>Data Cleaning and Preprocessing: Once the data is collected, Python can be used to clean and preprocess it by removing missing values, handling outliers, and formatting the data into a suitable format for analysis. Pandas is particularly useful for data manipulation and preprocessing tasks. </a:t>
            </a:r>
          </a:p>
        </p:txBody>
      </p:sp>
      <p:pic>
        <p:nvPicPr>
          <p:cNvPr name="Picture 4" id="4"/>
          <p:cNvPicPr>
            <a:picLocks noChangeAspect="true"/>
          </p:cNvPicPr>
          <p:nvPr/>
        </p:nvPicPr>
        <p:blipFill>
          <a:blip r:embed="rId2"/>
          <a:stretch>
            <a:fillRect/>
          </a:stretch>
        </p:blipFill>
        <p:spPr>
          <a:xfrm rot="0">
            <a:off x="9260071" y="971107"/>
            <a:ext cx="8539764" cy="834478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4254217" y="741165"/>
            <a:ext cx="9779565" cy="2392343"/>
          </a:xfrm>
          <a:prstGeom prst="rect">
            <a:avLst/>
          </a:prstGeom>
        </p:spPr>
        <p:txBody>
          <a:bodyPr anchor="t" rtlCol="false" tIns="0" lIns="0" bIns="0" rIns="0">
            <a:spAutoFit/>
          </a:bodyPr>
          <a:lstStyle/>
          <a:p>
            <a:pPr algn="ctr" marL="0" indent="0" lvl="1">
              <a:lnSpc>
                <a:spcPts val="9037"/>
              </a:lnSpc>
            </a:pPr>
            <a:r>
              <a:rPr lang="en-US" sz="10041" spc="-461">
                <a:solidFill>
                  <a:srgbClr val="00694C"/>
                </a:solidFill>
                <a:latin typeface="Raleway Medium"/>
              </a:rPr>
              <a:t>Pyhton libraries used</a:t>
            </a:r>
          </a:p>
        </p:txBody>
      </p:sp>
      <p:sp>
        <p:nvSpPr>
          <p:cNvPr name="TextBox 5" id="5"/>
          <p:cNvSpPr txBox="true"/>
          <p:nvPr/>
        </p:nvSpPr>
        <p:spPr>
          <a:xfrm rot="0">
            <a:off x="2436288" y="3066832"/>
            <a:ext cx="12711540" cy="5333479"/>
          </a:xfrm>
          <a:prstGeom prst="rect">
            <a:avLst/>
          </a:prstGeom>
        </p:spPr>
        <p:txBody>
          <a:bodyPr anchor="t" rtlCol="false" tIns="0" lIns="0" bIns="0" rIns="0">
            <a:spAutoFit/>
          </a:bodyPr>
          <a:lstStyle/>
          <a:p>
            <a:pPr algn="ctr">
              <a:lnSpc>
                <a:spcPts val="4264"/>
              </a:lnSpc>
              <a:spcBef>
                <a:spcPct val="0"/>
              </a:spcBef>
            </a:pPr>
            <a:r>
              <a:rPr lang="en-US" sz="3046">
                <a:solidFill>
                  <a:srgbClr val="00694C"/>
                </a:solidFill>
                <a:latin typeface="Raleway Semi-Bold"/>
              </a:rPr>
              <a:t> Python provides a wide range of libraries and tools for performing both fundamental and technical analysis. For fundamental analysis, libraries like Pandas, NumPy, and Statsmodels can be used to calculate financial ratios, perform regression analysis, and conduct valuation modeling. For technical analysis, libraries like TA-Lib and Matplotlib can be used to plot charts, calculate technical indicators, and identify trading signals. Python offers powerful visualization libraries such as Matplotlib, Seaborn, and Plotly, which can be used to create interactive charts, graphs, and dashboards to visualize stock market data and analysis results.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6497251" y="4028229"/>
            <a:ext cx="5293498" cy="4944885"/>
            <a:chOff x="0" y="0"/>
            <a:chExt cx="1394172" cy="1302357"/>
          </a:xfrm>
        </p:grpSpPr>
        <p:sp>
          <p:nvSpPr>
            <p:cNvPr name="Freeform 3" id="3"/>
            <p:cNvSpPr/>
            <p:nvPr/>
          </p:nvSpPr>
          <p:spPr>
            <a:xfrm flipH="false" flipV="false" rot="0">
              <a:off x="0" y="0"/>
              <a:ext cx="1394172" cy="1302357"/>
            </a:xfrm>
            <a:custGeom>
              <a:avLst/>
              <a:gdLst/>
              <a:ahLst/>
              <a:cxnLst/>
              <a:rect r="r" b="b" t="t" l="l"/>
              <a:pathLst>
                <a:path h="1302357" w="1394172">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name="TextBox 4" id="4"/>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215665" y="1876425"/>
            <a:ext cx="13856669" cy="1249343"/>
          </a:xfrm>
          <a:prstGeom prst="rect">
            <a:avLst/>
          </a:prstGeom>
        </p:spPr>
        <p:txBody>
          <a:bodyPr anchor="t" rtlCol="false" tIns="0" lIns="0" bIns="0" rIns="0">
            <a:spAutoFit/>
          </a:bodyPr>
          <a:lstStyle/>
          <a:p>
            <a:pPr algn="ctr" marL="0" indent="0" lvl="1">
              <a:lnSpc>
                <a:spcPts val="9037"/>
              </a:lnSpc>
            </a:pPr>
            <a:r>
              <a:rPr lang="en-US" sz="10041" spc="-461">
                <a:solidFill>
                  <a:srgbClr val="00694C"/>
                </a:solidFill>
                <a:latin typeface="Raleway Medium"/>
              </a:rPr>
              <a:t>OBJECTIVES</a:t>
            </a:r>
          </a:p>
        </p:txBody>
      </p:sp>
      <p:grpSp>
        <p:nvGrpSpPr>
          <p:cNvPr name="Group 6" id="6"/>
          <p:cNvGrpSpPr/>
          <p:nvPr/>
        </p:nvGrpSpPr>
        <p:grpSpPr>
          <a:xfrm rot="0">
            <a:off x="1028700" y="4028229"/>
            <a:ext cx="5293498" cy="4944885"/>
            <a:chOff x="0" y="0"/>
            <a:chExt cx="1394172" cy="1302357"/>
          </a:xfrm>
        </p:grpSpPr>
        <p:sp>
          <p:nvSpPr>
            <p:cNvPr name="Freeform 7" id="7"/>
            <p:cNvSpPr/>
            <p:nvPr/>
          </p:nvSpPr>
          <p:spPr>
            <a:xfrm flipH="false" flipV="false" rot="0">
              <a:off x="0" y="0"/>
              <a:ext cx="1394172" cy="1302357"/>
            </a:xfrm>
            <a:custGeom>
              <a:avLst/>
              <a:gdLst/>
              <a:ahLst/>
              <a:cxnLst/>
              <a:rect r="r" b="b" t="t" l="l"/>
              <a:pathLst>
                <a:path h="1302357" w="1394172">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name="TextBox 8" id="8"/>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965802" y="4028229"/>
            <a:ext cx="5293498" cy="4944885"/>
            <a:chOff x="0" y="0"/>
            <a:chExt cx="1394172" cy="1302357"/>
          </a:xfrm>
        </p:grpSpPr>
        <p:sp>
          <p:nvSpPr>
            <p:cNvPr name="Freeform 10" id="10"/>
            <p:cNvSpPr/>
            <p:nvPr/>
          </p:nvSpPr>
          <p:spPr>
            <a:xfrm flipH="false" flipV="false" rot="0">
              <a:off x="0" y="0"/>
              <a:ext cx="1394172" cy="1302357"/>
            </a:xfrm>
            <a:custGeom>
              <a:avLst/>
              <a:gdLst/>
              <a:ahLst/>
              <a:cxnLst/>
              <a:rect r="r" b="b" t="t" l="l"/>
              <a:pathLst>
                <a:path h="1302357" w="1394172">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name="TextBox 11" id="11"/>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2466817" y="3967523"/>
            <a:ext cx="2420710" cy="1495425"/>
          </a:xfrm>
          <a:prstGeom prst="rect">
            <a:avLst/>
          </a:prstGeom>
        </p:spPr>
        <p:txBody>
          <a:bodyPr anchor="t" rtlCol="false" tIns="0" lIns="0" bIns="0" rIns="0">
            <a:spAutoFit/>
          </a:bodyPr>
          <a:lstStyle/>
          <a:p>
            <a:pPr algn="ctr" marL="0" indent="0" lvl="1">
              <a:lnSpc>
                <a:spcPts val="10800"/>
              </a:lnSpc>
            </a:pPr>
            <a:r>
              <a:rPr lang="en-US" sz="12000" spc="-552">
                <a:solidFill>
                  <a:srgbClr val="00694C"/>
                </a:solidFill>
                <a:latin typeface="Raleway Medium"/>
              </a:rPr>
              <a:t>01.</a:t>
            </a:r>
          </a:p>
        </p:txBody>
      </p:sp>
      <p:sp>
        <p:nvSpPr>
          <p:cNvPr name="TextBox 13" id="13"/>
          <p:cNvSpPr txBox="true"/>
          <p:nvPr/>
        </p:nvSpPr>
        <p:spPr>
          <a:xfrm rot="0">
            <a:off x="7933645" y="3967523"/>
            <a:ext cx="2420710" cy="1495425"/>
          </a:xfrm>
          <a:prstGeom prst="rect">
            <a:avLst/>
          </a:prstGeom>
        </p:spPr>
        <p:txBody>
          <a:bodyPr anchor="t" rtlCol="false" tIns="0" lIns="0" bIns="0" rIns="0">
            <a:spAutoFit/>
          </a:bodyPr>
          <a:lstStyle/>
          <a:p>
            <a:pPr algn="ctr" marL="0" indent="0" lvl="1">
              <a:lnSpc>
                <a:spcPts val="10800"/>
              </a:lnSpc>
            </a:pPr>
            <a:r>
              <a:rPr lang="en-US" sz="12000" spc="-552">
                <a:solidFill>
                  <a:srgbClr val="00694C"/>
                </a:solidFill>
                <a:latin typeface="Raleway Medium"/>
              </a:rPr>
              <a:t>02.</a:t>
            </a:r>
          </a:p>
        </p:txBody>
      </p:sp>
      <p:sp>
        <p:nvSpPr>
          <p:cNvPr name="TextBox 14" id="14"/>
          <p:cNvSpPr txBox="true"/>
          <p:nvPr/>
        </p:nvSpPr>
        <p:spPr>
          <a:xfrm rot="0">
            <a:off x="13402196" y="3967523"/>
            <a:ext cx="2420710" cy="1495425"/>
          </a:xfrm>
          <a:prstGeom prst="rect">
            <a:avLst/>
          </a:prstGeom>
        </p:spPr>
        <p:txBody>
          <a:bodyPr anchor="t" rtlCol="false" tIns="0" lIns="0" bIns="0" rIns="0">
            <a:spAutoFit/>
          </a:bodyPr>
          <a:lstStyle/>
          <a:p>
            <a:pPr algn="ctr" marL="0" indent="0" lvl="1">
              <a:lnSpc>
                <a:spcPts val="10800"/>
              </a:lnSpc>
            </a:pPr>
            <a:r>
              <a:rPr lang="en-US" sz="12000" spc="-552">
                <a:solidFill>
                  <a:srgbClr val="00694C"/>
                </a:solidFill>
                <a:latin typeface="Raleway Medium"/>
              </a:rPr>
              <a:t>03.</a:t>
            </a:r>
          </a:p>
        </p:txBody>
      </p:sp>
      <p:sp>
        <p:nvSpPr>
          <p:cNvPr name="TextBox 15" id="15"/>
          <p:cNvSpPr txBox="true"/>
          <p:nvPr/>
        </p:nvSpPr>
        <p:spPr>
          <a:xfrm rot="0">
            <a:off x="1220780" y="5272686"/>
            <a:ext cx="4909338" cy="3646505"/>
          </a:xfrm>
          <a:prstGeom prst="rect">
            <a:avLst/>
          </a:prstGeom>
        </p:spPr>
        <p:txBody>
          <a:bodyPr anchor="t" rtlCol="false" tIns="0" lIns="0" bIns="0" rIns="0">
            <a:spAutoFit/>
          </a:bodyPr>
          <a:lstStyle/>
          <a:p>
            <a:pPr algn="ctr">
              <a:lnSpc>
                <a:spcPts val="4811"/>
              </a:lnSpc>
              <a:spcBef>
                <a:spcPct val="0"/>
              </a:spcBef>
            </a:pPr>
            <a:r>
              <a:rPr lang="en-US" sz="3436">
                <a:solidFill>
                  <a:srgbClr val="00694C"/>
                </a:solidFill>
                <a:latin typeface="Raleway Semi-Bold"/>
              </a:rPr>
              <a:t>Gathering and processing vast amounts of stock market data from various reliable sources. </a:t>
            </a:r>
          </a:p>
        </p:txBody>
      </p:sp>
      <p:sp>
        <p:nvSpPr>
          <p:cNvPr name="TextBox 16" id="16"/>
          <p:cNvSpPr txBox="true"/>
          <p:nvPr/>
        </p:nvSpPr>
        <p:spPr>
          <a:xfrm rot="0">
            <a:off x="6633084" y="5505811"/>
            <a:ext cx="5021833" cy="3189780"/>
          </a:xfrm>
          <a:prstGeom prst="rect">
            <a:avLst/>
          </a:prstGeom>
        </p:spPr>
        <p:txBody>
          <a:bodyPr anchor="t" rtlCol="false" tIns="0" lIns="0" bIns="0" rIns="0">
            <a:spAutoFit/>
          </a:bodyPr>
          <a:lstStyle/>
          <a:p>
            <a:pPr algn="ctr">
              <a:lnSpc>
                <a:spcPts val="4260"/>
              </a:lnSpc>
              <a:spcBef>
                <a:spcPct val="0"/>
              </a:spcBef>
            </a:pPr>
            <a:r>
              <a:rPr lang="en-US" sz="3043">
                <a:solidFill>
                  <a:srgbClr val="00694C"/>
                </a:solidFill>
                <a:latin typeface="Raleway Semi-Bold"/>
              </a:rPr>
              <a:t>Performing comprehensive analysis, including but not limited to: trend analysis, volatility assessment, correlation studies, and fundamental analysis. </a:t>
            </a:r>
          </a:p>
        </p:txBody>
      </p:sp>
      <p:sp>
        <p:nvSpPr>
          <p:cNvPr name="TextBox 17" id="17"/>
          <p:cNvSpPr txBox="true"/>
          <p:nvPr/>
        </p:nvSpPr>
        <p:spPr>
          <a:xfrm rot="0">
            <a:off x="12105074" y="5617582"/>
            <a:ext cx="5097076" cy="3301609"/>
          </a:xfrm>
          <a:prstGeom prst="rect">
            <a:avLst/>
          </a:prstGeom>
        </p:spPr>
        <p:txBody>
          <a:bodyPr anchor="t" rtlCol="false" tIns="0" lIns="0" bIns="0" rIns="0">
            <a:spAutoFit/>
          </a:bodyPr>
          <a:lstStyle/>
          <a:p>
            <a:pPr algn="ctr">
              <a:lnSpc>
                <a:spcPts val="4396"/>
              </a:lnSpc>
              <a:spcBef>
                <a:spcPct val="0"/>
              </a:spcBef>
            </a:pPr>
            <a:r>
              <a:rPr lang="en-US" sz="3140">
                <a:solidFill>
                  <a:srgbClr val="00694C"/>
                </a:solidFill>
                <a:latin typeface="Raleway Semi-Bold"/>
              </a:rPr>
              <a:t>Implementing advanced statistical and machine learning techniques to forecast stock prices and identify potential market movements.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617525" y="2629584"/>
            <a:ext cx="17052951" cy="6275355"/>
          </a:xfrm>
          <a:custGeom>
            <a:avLst/>
            <a:gdLst/>
            <a:ahLst/>
            <a:cxnLst/>
            <a:rect r="r" b="b" t="t" l="l"/>
            <a:pathLst>
              <a:path h="6275355" w="17052951">
                <a:moveTo>
                  <a:pt x="0" y="0"/>
                </a:moveTo>
                <a:lnTo>
                  <a:pt x="17052950" y="0"/>
                </a:lnTo>
                <a:lnTo>
                  <a:pt x="17052950" y="6275355"/>
                </a:lnTo>
                <a:lnTo>
                  <a:pt x="0" y="6275355"/>
                </a:lnTo>
                <a:lnTo>
                  <a:pt x="0" y="0"/>
                </a:lnTo>
                <a:close/>
              </a:path>
            </a:pathLst>
          </a:custGeom>
          <a:blipFill>
            <a:blip r:embed="rId2"/>
            <a:stretch>
              <a:fillRect l="-2249" t="0" r="-2249" b="0"/>
            </a:stretch>
          </a:blipFill>
        </p:spPr>
      </p:sp>
      <p:sp>
        <p:nvSpPr>
          <p:cNvPr name="TextBox 3" id="3"/>
          <p:cNvSpPr txBox="true"/>
          <p:nvPr/>
        </p:nvSpPr>
        <p:spPr>
          <a:xfrm rot="0">
            <a:off x="1028700" y="509318"/>
            <a:ext cx="7223569" cy="2120266"/>
          </a:xfrm>
          <a:prstGeom prst="rect">
            <a:avLst/>
          </a:prstGeom>
        </p:spPr>
        <p:txBody>
          <a:bodyPr anchor="t" rtlCol="false" tIns="0" lIns="0" bIns="0" rIns="0">
            <a:spAutoFit/>
          </a:bodyPr>
          <a:lstStyle/>
          <a:p>
            <a:pPr marL="0" indent="0" lvl="1">
              <a:lnSpc>
                <a:spcPts val="8010"/>
              </a:lnSpc>
            </a:pPr>
            <a:r>
              <a:rPr lang="en-US" sz="8900" spc="-409">
                <a:solidFill>
                  <a:srgbClr val="00694C"/>
                </a:solidFill>
                <a:latin typeface="Raleway Medium"/>
              </a:rPr>
              <a:t>Data Presentattion</a:t>
            </a:r>
          </a:p>
        </p:txBody>
      </p:sp>
      <p:sp>
        <p:nvSpPr>
          <p:cNvPr name="TextBox 4" id="4"/>
          <p:cNvSpPr txBox="true"/>
          <p:nvPr/>
        </p:nvSpPr>
        <p:spPr>
          <a:xfrm rot="0">
            <a:off x="4640485" y="8698980"/>
            <a:ext cx="8254388" cy="1588020"/>
          </a:xfrm>
          <a:prstGeom prst="rect">
            <a:avLst/>
          </a:prstGeom>
        </p:spPr>
        <p:txBody>
          <a:bodyPr anchor="t" rtlCol="false" tIns="0" lIns="0" bIns="0" rIns="0">
            <a:spAutoFit/>
          </a:bodyPr>
          <a:lstStyle/>
          <a:p>
            <a:pPr algn="ctr">
              <a:lnSpc>
                <a:spcPts val="6344"/>
              </a:lnSpc>
              <a:spcBef>
                <a:spcPct val="0"/>
              </a:spcBef>
            </a:pPr>
            <a:r>
              <a:rPr lang="en-US" sz="4532" spc="-208">
                <a:solidFill>
                  <a:srgbClr val="00694C"/>
                </a:solidFill>
                <a:latin typeface="Raleway Medium"/>
              </a:rPr>
              <a:t>Relation between ITC,Wipro and Titan prices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5152799" y="0"/>
            <a:ext cx="7159966" cy="8396219"/>
          </a:xfrm>
          <a:custGeom>
            <a:avLst/>
            <a:gdLst/>
            <a:ahLst/>
            <a:cxnLst/>
            <a:rect r="r" b="b" t="t" l="l"/>
            <a:pathLst>
              <a:path h="8396219" w="7159966">
                <a:moveTo>
                  <a:pt x="0" y="0"/>
                </a:moveTo>
                <a:lnTo>
                  <a:pt x="7159966" y="0"/>
                </a:lnTo>
                <a:lnTo>
                  <a:pt x="7159966" y="8396219"/>
                </a:lnTo>
                <a:lnTo>
                  <a:pt x="0" y="8396219"/>
                </a:lnTo>
                <a:lnTo>
                  <a:pt x="0" y="0"/>
                </a:lnTo>
                <a:close/>
              </a:path>
            </a:pathLst>
          </a:custGeom>
          <a:blipFill>
            <a:blip r:embed="rId2"/>
            <a:stretch>
              <a:fillRect l="0" t="0" r="0" b="0"/>
            </a:stretch>
          </a:blipFill>
        </p:spPr>
      </p:sp>
      <p:sp>
        <p:nvSpPr>
          <p:cNvPr name="TextBox 3" id="3"/>
          <p:cNvSpPr txBox="true"/>
          <p:nvPr/>
        </p:nvSpPr>
        <p:spPr>
          <a:xfrm rot="0">
            <a:off x="2386180" y="8963025"/>
            <a:ext cx="13515640" cy="752475"/>
          </a:xfrm>
          <a:prstGeom prst="rect">
            <a:avLst/>
          </a:prstGeom>
        </p:spPr>
        <p:txBody>
          <a:bodyPr anchor="t" rtlCol="false" tIns="0" lIns="0" bIns="0" rIns="0">
            <a:spAutoFit/>
          </a:bodyPr>
          <a:lstStyle/>
          <a:p>
            <a:pPr algn="ctr" marL="0" indent="0" lvl="1">
              <a:lnSpc>
                <a:spcPts val="5400"/>
              </a:lnSpc>
            </a:pPr>
            <a:r>
              <a:rPr lang="en-US" sz="6000" spc="-276">
                <a:solidFill>
                  <a:srgbClr val="00694C"/>
                </a:solidFill>
                <a:latin typeface="Raleway Medium"/>
              </a:rPr>
              <a:t>Return on Investment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B48C"/>
        </a:solidFill>
      </p:bgPr>
    </p:bg>
    <p:spTree>
      <p:nvGrpSpPr>
        <p:cNvPr id="1" name=""/>
        <p:cNvGrpSpPr/>
        <p:nvPr/>
      </p:nvGrpSpPr>
      <p:grpSpPr>
        <a:xfrm>
          <a:off x="0" y="0"/>
          <a:ext cx="0" cy="0"/>
          <a:chOff x="0" y="0"/>
          <a:chExt cx="0" cy="0"/>
        </a:xfrm>
      </p:grpSpPr>
      <p:sp>
        <p:nvSpPr>
          <p:cNvPr name="Freeform 2" id="2"/>
          <p:cNvSpPr/>
          <p:nvPr/>
        </p:nvSpPr>
        <p:spPr>
          <a:xfrm flipH="false" flipV="false" rot="0">
            <a:off x="5202898" y="1334284"/>
            <a:ext cx="7882203" cy="8495516"/>
          </a:xfrm>
          <a:custGeom>
            <a:avLst/>
            <a:gdLst/>
            <a:ahLst/>
            <a:cxnLst/>
            <a:rect r="r" b="b" t="t" l="l"/>
            <a:pathLst>
              <a:path h="8495516" w="7882203">
                <a:moveTo>
                  <a:pt x="0" y="0"/>
                </a:moveTo>
                <a:lnTo>
                  <a:pt x="7882204" y="0"/>
                </a:lnTo>
                <a:lnTo>
                  <a:pt x="7882204" y="8495516"/>
                </a:lnTo>
                <a:lnTo>
                  <a:pt x="0" y="8495516"/>
                </a:lnTo>
                <a:lnTo>
                  <a:pt x="0" y="0"/>
                </a:lnTo>
                <a:close/>
              </a:path>
            </a:pathLst>
          </a:custGeom>
          <a:blipFill>
            <a:blip r:embed="rId2"/>
            <a:stretch>
              <a:fillRect l="0" t="0" r="0" b="0"/>
            </a:stretch>
          </a:blipFill>
        </p:spPr>
      </p:sp>
      <p:sp>
        <p:nvSpPr>
          <p:cNvPr name="TextBox 3" id="3"/>
          <p:cNvSpPr txBox="true"/>
          <p:nvPr/>
        </p:nvSpPr>
        <p:spPr>
          <a:xfrm rot="0">
            <a:off x="1123950" y="276225"/>
            <a:ext cx="16040100" cy="2392343"/>
          </a:xfrm>
          <a:prstGeom prst="rect">
            <a:avLst/>
          </a:prstGeom>
        </p:spPr>
        <p:txBody>
          <a:bodyPr anchor="t" rtlCol="false" tIns="0" lIns="0" bIns="0" rIns="0">
            <a:spAutoFit/>
          </a:bodyPr>
          <a:lstStyle/>
          <a:p>
            <a:pPr algn="ctr">
              <a:lnSpc>
                <a:spcPts val="9037"/>
              </a:lnSpc>
            </a:pPr>
            <a:r>
              <a:rPr lang="en-US" sz="10041" spc="-461">
                <a:solidFill>
                  <a:srgbClr val="FBF6F1"/>
                </a:solidFill>
                <a:latin typeface="Raleway Medium"/>
              </a:rPr>
              <a:t>Profit/Loss Summary</a:t>
            </a:r>
          </a:p>
          <a:p>
            <a:pPr algn="ctr" marL="0" indent="0" lvl="1">
              <a:lnSpc>
                <a:spcPts val="903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167540" y="1529149"/>
            <a:ext cx="6663549" cy="7228702"/>
          </a:xfrm>
          <a:custGeom>
            <a:avLst/>
            <a:gdLst/>
            <a:ahLst/>
            <a:cxnLst/>
            <a:rect r="r" b="b" t="t" l="l"/>
            <a:pathLst>
              <a:path h="7228702" w="6663549">
                <a:moveTo>
                  <a:pt x="0" y="0"/>
                </a:moveTo>
                <a:lnTo>
                  <a:pt x="6663549" y="0"/>
                </a:lnTo>
                <a:lnTo>
                  <a:pt x="6663549" y="7228702"/>
                </a:lnTo>
                <a:lnTo>
                  <a:pt x="0" y="722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0" y="3240068"/>
            <a:ext cx="9614255" cy="7046932"/>
          </a:xfrm>
          <a:custGeom>
            <a:avLst/>
            <a:gdLst/>
            <a:ahLst/>
            <a:cxnLst/>
            <a:rect r="r" b="b" t="t" l="l"/>
            <a:pathLst>
              <a:path h="7046932" w="9614255">
                <a:moveTo>
                  <a:pt x="0" y="0"/>
                </a:moveTo>
                <a:lnTo>
                  <a:pt x="9614255" y="0"/>
                </a:lnTo>
                <a:lnTo>
                  <a:pt x="9614255" y="7046932"/>
                </a:lnTo>
                <a:lnTo>
                  <a:pt x="0" y="7046932"/>
                </a:lnTo>
                <a:lnTo>
                  <a:pt x="0" y="0"/>
                </a:lnTo>
                <a:close/>
              </a:path>
            </a:pathLst>
          </a:custGeom>
          <a:blipFill>
            <a:blip r:embed="rId4"/>
            <a:stretch>
              <a:fillRect l="0" t="0" r="0" b="0"/>
            </a:stretch>
          </a:blipFill>
        </p:spPr>
      </p:sp>
      <p:sp>
        <p:nvSpPr>
          <p:cNvPr name="TextBox 4" id="4"/>
          <p:cNvSpPr txBox="true"/>
          <p:nvPr/>
        </p:nvSpPr>
        <p:spPr>
          <a:xfrm rot="0">
            <a:off x="0" y="847725"/>
            <a:ext cx="7924800" cy="2392343"/>
          </a:xfrm>
          <a:prstGeom prst="rect">
            <a:avLst/>
          </a:prstGeom>
        </p:spPr>
        <p:txBody>
          <a:bodyPr anchor="t" rtlCol="false" tIns="0" lIns="0" bIns="0" rIns="0">
            <a:spAutoFit/>
          </a:bodyPr>
          <a:lstStyle/>
          <a:p>
            <a:pPr marL="0" indent="0" lvl="1">
              <a:lnSpc>
                <a:spcPts val="9037"/>
              </a:lnSpc>
            </a:pPr>
            <a:r>
              <a:rPr lang="en-US" sz="10041" spc="-461">
                <a:solidFill>
                  <a:srgbClr val="00694C"/>
                </a:solidFill>
                <a:latin typeface="Raleway Medium"/>
              </a:rPr>
              <a:t>Portfolio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DAGB3No3gjA</dc:identifier>
  <dcterms:modified xsi:type="dcterms:W3CDTF">2011-08-01T06:04:30Z</dcterms:modified>
  <cp:revision>1</cp:revision>
  <dc:title>Stock Market Analysis</dc:title>
</cp:coreProperties>
</file>